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72" r:id="rId6"/>
    <p:sldId id="275" r:id="rId7"/>
    <p:sldId id="267" r:id="rId8"/>
    <p:sldId id="269" r:id="rId9"/>
    <p:sldId id="273" r:id="rId10"/>
    <p:sldId id="274" r:id="rId11"/>
    <p:sldId id="259" r:id="rId12"/>
    <p:sldId id="276" r:id="rId13"/>
    <p:sldId id="277" r:id="rId14"/>
    <p:sldId id="270" r:id="rId15"/>
  </p:sldIdLst>
  <p:sldSz cx="18288000" cy="10287000"/>
  <p:notesSz cx="6858000" cy="9144000"/>
  <p:embeddedFontLst>
    <p:embeddedFont>
      <p:font typeface="HY견고딕" panose="02030600000101010101" pitchFamily="18" charset="-12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E31"/>
    <a:srgbClr val="FD6220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68512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384897" y="5379918"/>
            <a:ext cx="6059445" cy="60594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720762" y="6964430"/>
            <a:ext cx="2000810" cy="4114800"/>
          </a:xfrm>
          <a:custGeom>
            <a:avLst/>
            <a:gdLst/>
            <a:ahLst/>
            <a:cxnLst/>
            <a:rect l="l" t="t" r="r" b="b"/>
            <a:pathLst>
              <a:path w="2000810" h="411480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 r="-204881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448800" y="8859026"/>
            <a:ext cx="6131182" cy="562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2"/>
              </a:lnSpc>
              <a:spcBef>
                <a:spcPct val="0"/>
              </a:spcBef>
            </a:pPr>
            <a:r>
              <a:rPr lang="en-US" sz="2400" spc="212" dirty="0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IPAD 1팀 (</a:t>
            </a:r>
            <a:r>
              <a:rPr lang="en-US" sz="2400" spc="212" dirty="0" err="1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곽동영</a:t>
            </a:r>
            <a:r>
              <a:rPr lang="en-US" sz="2400" spc="212" dirty="0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sz="2400" spc="212" dirty="0" err="1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권현준</a:t>
            </a:r>
            <a:r>
              <a:rPr lang="en-US" sz="2400" spc="212" dirty="0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62055" y="730663"/>
            <a:ext cx="11159517" cy="5027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4400" spc="979" dirty="0" err="1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신도시의</a:t>
            </a:r>
            <a:r>
              <a:rPr lang="en-US" sz="4400" spc="979" dirty="0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4400" spc="979" dirty="0" err="1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성공적인</a:t>
            </a:r>
            <a:r>
              <a:rPr lang="en-US" sz="4400" spc="979" dirty="0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4400" spc="979" dirty="0" err="1" smtClean="0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병·의원</a:t>
            </a:r>
            <a:r>
              <a:rPr lang="en-US" sz="4400" spc="979" dirty="0" smtClean="0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4400" spc="979" dirty="0" err="1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개원을</a:t>
            </a:r>
            <a:r>
              <a:rPr lang="en-US" sz="4400" spc="979" dirty="0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4400" spc="979" dirty="0" err="1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위한</a:t>
            </a:r>
            <a:r>
              <a:rPr lang="en-US" sz="4400" spc="979" dirty="0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sz="4400" spc="979" dirty="0" smtClean="0">
              <a:solidFill>
                <a:srgbClr val="19191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4400" spc="979" dirty="0" err="1" smtClean="0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입지</a:t>
            </a:r>
            <a:r>
              <a:rPr lang="en-US" sz="4400" spc="979" dirty="0" smtClean="0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4400" spc="979" dirty="0" err="1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</a:t>
            </a:r>
            <a:r>
              <a:rPr lang="en-US" sz="4400" spc="979" dirty="0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4400" spc="979" dirty="0" err="1" smtClean="0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서비스</a:t>
            </a:r>
            <a:endParaRPr lang="en-US" sz="4400" spc="979" dirty="0" smtClean="0">
              <a:solidFill>
                <a:srgbClr val="19191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ko-KR" altLang="en-US" sz="4400" spc="979" dirty="0" err="1" smtClean="0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화면설계서</a:t>
            </a:r>
            <a:endParaRPr lang="en-US" sz="4400" spc="979" dirty="0">
              <a:solidFill>
                <a:srgbClr val="19191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-9965724" y="-1383136"/>
            <a:ext cx="10994424" cy="1099442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09601" y="2452256"/>
            <a:ext cx="12953999" cy="72632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016754"/>
              </p:ext>
            </p:extLst>
          </p:nvPr>
        </p:nvGraphicFramePr>
        <p:xfrm>
          <a:off x="609601" y="496639"/>
          <a:ext cx="16992599" cy="144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797">
                  <a:extLst>
                    <a:ext uri="{9D8B030D-6E8A-4147-A177-3AD203B41FA5}">
                      <a16:colId xmlns:a16="http://schemas.microsoft.com/office/drawing/2014/main" val="1628256677"/>
                    </a:ext>
                  </a:extLst>
                </a:gridCol>
                <a:gridCol w="7270838">
                  <a:extLst>
                    <a:ext uri="{9D8B030D-6E8A-4147-A177-3AD203B41FA5}">
                      <a16:colId xmlns:a16="http://schemas.microsoft.com/office/drawing/2014/main" val="2381304332"/>
                    </a:ext>
                  </a:extLst>
                </a:gridCol>
                <a:gridCol w="955921">
                  <a:extLst>
                    <a:ext uri="{9D8B030D-6E8A-4147-A177-3AD203B41FA5}">
                      <a16:colId xmlns:a16="http://schemas.microsoft.com/office/drawing/2014/main" val="2786140262"/>
                    </a:ext>
                  </a:extLst>
                </a:gridCol>
                <a:gridCol w="5339145">
                  <a:extLst>
                    <a:ext uri="{9D8B030D-6E8A-4147-A177-3AD203B41FA5}">
                      <a16:colId xmlns:a16="http://schemas.microsoft.com/office/drawing/2014/main" val="1055462279"/>
                    </a:ext>
                  </a:extLst>
                </a:gridCol>
                <a:gridCol w="1050883">
                  <a:extLst>
                    <a:ext uri="{9D8B030D-6E8A-4147-A177-3AD203B41FA5}">
                      <a16:colId xmlns:a16="http://schemas.microsoft.com/office/drawing/2014/main" val="4219547383"/>
                    </a:ext>
                  </a:extLst>
                </a:gridCol>
                <a:gridCol w="613015">
                  <a:extLst>
                    <a:ext uri="{9D8B030D-6E8A-4147-A177-3AD203B41FA5}">
                      <a16:colId xmlns:a16="http://schemas.microsoft.com/office/drawing/2014/main" val="1859519723"/>
                    </a:ext>
                  </a:extLst>
                </a:gridCol>
              </a:tblGrid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프로젝트명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신도시의 성공적인 </a:t>
                      </a:r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병〮의원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개원을 위한 입지 분석 서비스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설명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그래프 클릭 시 선택 영역 정보 그래프 출력</a:t>
                      </a: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(</a:t>
                      </a:r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모달</a:t>
                      </a: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8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783617"/>
                  </a:ext>
                </a:extLst>
              </a:tr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화면 경로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메인 페이지 </a:t>
                      </a: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&gt;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매출분석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9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069060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305886"/>
              </p:ext>
            </p:extLst>
          </p:nvPr>
        </p:nvGraphicFramePr>
        <p:xfrm>
          <a:off x="14097000" y="2449196"/>
          <a:ext cx="3505200" cy="7266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65">
                  <a:extLst>
                    <a:ext uri="{9D8B030D-6E8A-4147-A177-3AD203B41FA5}">
                      <a16:colId xmlns:a16="http://schemas.microsoft.com/office/drawing/2014/main" val="3794940738"/>
                    </a:ext>
                  </a:extLst>
                </a:gridCol>
                <a:gridCol w="2875235">
                  <a:extLst>
                    <a:ext uri="{9D8B030D-6E8A-4147-A177-3AD203B41FA5}">
                      <a16:colId xmlns:a16="http://schemas.microsoft.com/office/drawing/2014/main" val="3389021245"/>
                    </a:ext>
                  </a:extLst>
                </a:gridCol>
              </a:tblGrid>
              <a:tr h="10380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4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822193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클릭 시 출력 정보 선택</a:t>
                      </a:r>
                      <a:endParaRPr lang="en-US" altLang="ko-KR" sz="15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인구</a:t>
                      </a:r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5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세대수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현황</a:t>
                      </a:r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유동인구</a:t>
                      </a:r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소득 수준</a:t>
                      </a:r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650903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469460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575368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03465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996228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654975"/>
                  </a:ext>
                </a:extLst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5943600" y="4305300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3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440527"/>
              </p:ext>
            </p:extLst>
          </p:nvPr>
        </p:nvGraphicFramePr>
        <p:xfrm>
          <a:off x="609601" y="496639"/>
          <a:ext cx="16992599" cy="144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797">
                  <a:extLst>
                    <a:ext uri="{9D8B030D-6E8A-4147-A177-3AD203B41FA5}">
                      <a16:colId xmlns:a16="http://schemas.microsoft.com/office/drawing/2014/main" val="1628256677"/>
                    </a:ext>
                  </a:extLst>
                </a:gridCol>
                <a:gridCol w="7270838">
                  <a:extLst>
                    <a:ext uri="{9D8B030D-6E8A-4147-A177-3AD203B41FA5}">
                      <a16:colId xmlns:a16="http://schemas.microsoft.com/office/drawing/2014/main" val="2381304332"/>
                    </a:ext>
                  </a:extLst>
                </a:gridCol>
                <a:gridCol w="955921">
                  <a:extLst>
                    <a:ext uri="{9D8B030D-6E8A-4147-A177-3AD203B41FA5}">
                      <a16:colId xmlns:a16="http://schemas.microsoft.com/office/drawing/2014/main" val="2786140262"/>
                    </a:ext>
                  </a:extLst>
                </a:gridCol>
                <a:gridCol w="5339145">
                  <a:extLst>
                    <a:ext uri="{9D8B030D-6E8A-4147-A177-3AD203B41FA5}">
                      <a16:colId xmlns:a16="http://schemas.microsoft.com/office/drawing/2014/main" val="1055462279"/>
                    </a:ext>
                  </a:extLst>
                </a:gridCol>
                <a:gridCol w="1050883">
                  <a:extLst>
                    <a:ext uri="{9D8B030D-6E8A-4147-A177-3AD203B41FA5}">
                      <a16:colId xmlns:a16="http://schemas.microsoft.com/office/drawing/2014/main" val="4219547383"/>
                    </a:ext>
                  </a:extLst>
                </a:gridCol>
                <a:gridCol w="613015">
                  <a:extLst>
                    <a:ext uri="{9D8B030D-6E8A-4147-A177-3AD203B41FA5}">
                      <a16:colId xmlns:a16="http://schemas.microsoft.com/office/drawing/2014/main" val="1859519723"/>
                    </a:ext>
                  </a:extLst>
                </a:gridCol>
              </a:tblGrid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프로젝트명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신도시의 성공적인 </a:t>
                      </a:r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병〮의원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개원을 위한 입지 분석 서비스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설명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진료 과목 선택 시 대표 질병 환자</a:t>
                      </a:r>
                      <a:r>
                        <a:rPr lang="ko-KR" altLang="en-US" sz="1800" b="1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수 추이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9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783617"/>
                  </a:ext>
                </a:extLst>
              </a:tr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화면 경로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메인 페이지 </a:t>
                      </a: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&gt; </a:t>
                      </a: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매출분석  </a:t>
                      </a: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&gt;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진료</a:t>
                      </a:r>
                      <a:r>
                        <a:rPr lang="ko-KR" altLang="en-US" sz="1800" b="1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과목별 추이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9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069060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227397"/>
              </p:ext>
            </p:extLst>
          </p:nvPr>
        </p:nvGraphicFramePr>
        <p:xfrm>
          <a:off x="14097000" y="2449196"/>
          <a:ext cx="3505200" cy="7266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65">
                  <a:extLst>
                    <a:ext uri="{9D8B030D-6E8A-4147-A177-3AD203B41FA5}">
                      <a16:colId xmlns:a16="http://schemas.microsoft.com/office/drawing/2014/main" val="3794940738"/>
                    </a:ext>
                  </a:extLst>
                </a:gridCol>
                <a:gridCol w="2875235">
                  <a:extLst>
                    <a:ext uri="{9D8B030D-6E8A-4147-A177-3AD203B41FA5}">
                      <a16:colId xmlns:a16="http://schemas.microsoft.com/office/drawing/2014/main" val="3389021245"/>
                    </a:ext>
                  </a:extLst>
                </a:gridCol>
              </a:tblGrid>
              <a:tr h="10380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4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822193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클릭 시 진료 과 </a:t>
                      </a:r>
                      <a:endParaRPr lang="en-US" altLang="ko-KR" sz="15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선택 </a:t>
                      </a:r>
                      <a:r>
                        <a:rPr lang="ko-KR" altLang="en-US" sz="15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셀렉트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박스 출력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650903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클릭</a:t>
                      </a:r>
                      <a:r>
                        <a:rPr lang="ko-KR" altLang="en-US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시 선택한 진료 과 대표 </a:t>
                      </a:r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질병 선택 </a:t>
                      </a:r>
                      <a:r>
                        <a:rPr lang="ko-KR" altLang="en-US" sz="150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셀렉트</a:t>
                      </a:r>
                      <a:r>
                        <a:rPr lang="ko-KR" altLang="en-US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박스</a:t>
                      </a:r>
                      <a:r>
                        <a:rPr lang="ko-KR" altLang="en-US" sz="15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출력</a:t>
                      </a:r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469460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그래프에 표시할 </a:t>
                      </a:r>
                      <a:endParaRPr lang="en-US" altLang="ko-KR" sz="15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연령 대 정보 선택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575368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클릭 시 매출 분석 페이지 이동</a:t>
                      </a:r>
                      <a:endParaRPr lang="en-US" altLang="ko-KR" sz="150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03465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클릭 시 위 그래프의 정보 </a:t>
                      </a:r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표로 출력</a:t>
                      </a:r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996228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654975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609601" y="2425609"/>
            <a:ext cx="12725399" cy="726630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9112827" y="4108648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10836942" y="4108648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1524000" y="4381500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490793" y="8953500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490793" y="4533900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281677"/>
              </p:ext>
            </p:extLst>
          </p:nvPr>
        </p:nvGraphicFramePr>
        <p:xfrm>
          <a:off x="609601" y="496639"/>
          <a:ext cx="16992599" cy="144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797">
                  <a:extLst>
                    <a:ext uri="{9D8B030D-6E8A-4147-A177-3AD203B41FA5}">
                      <a16:colId xmlns:a16="http://schemas.microsoft.com/office/drawing/2014/main" val="1628256677"/>
                    </a:ext>
                  </a:extLst>
                </a:gridCol>
                <a:gridCol w="7270838">
                  <a:extLst>
                    <a:ext uri="{9D8B030D-6E8A-4147-A177-3AD203B41FA5}">
                      <a16:colId xmlns:a16="http://schemas.microsoft.com/office/drawing/2014/main" val="2381304332"/>
                    </a:ext>
                  </a:extLst>
                </a:gridCol>
                <a:gridCol w="955921">
                  <a:extLst>
                    <a:ext uri="{9D8B030D-6E8A-4147-A177-3AD203B41FA5}">
                      <a16:colId xmlns:a16="http://schemas.microsoft.com/office/drawing/2014/main" val="2786140262"/>
                    </a:ext>
                  </a:extLst>
                </a:gridCol>
                <a:gridCol w="5339145">
                  <a:extLst>
                    <a:ext uri="{9D8B030D-6E8A-4147-A177-3AD203B41FA5}">
                      <a16:colId xmlns:a16="http://schemas.microsoft.com/office/drawing/2014/main" val="1055462279"/>
                    </a:ext>
                  </a:extLst>
                </a:gridCol>
                <a:gridCol w="1050883">
                  <a:extLst>
                    <a:ext uri="{9D8B030D-6E8A-4147-A177-3AD203B41FA5}">
                      <a16:colId xmlns:a16="http://schemas.microsoft.com/office/drawing/2014/main" val="4219547383"/>
                    </a:ext>
                  </a:extLst>
                </a:gridCol>
                <a:gridCol w="613015">
                  <a:extLst>
                    <a:ext uri="{9D8B030D-6E8A-4147-A177-3AD203B41FA5}">
                      <a16:colId xmlns:a16="http://schemas.microsoft.com/office/drawing/2014/main" val="1859519723"/>
                    </a:ext>
                  </a:extLst>
                </a:gridCol>
              </a:tblGrid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프로젝트명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신도시의 성공적인 </a:t>
                      </a:r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병〮의원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개원을 위한 입지 분석 서비스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설명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진료 과목 선택 시 대표</a:t>
                      </a:r>
                      <a:r>
                        <a:rPr lang="ko-KR" altLang="en-US" sz="1800" b="1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질병 매출 추이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10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783617"/>
                  </a:ext>
                </a:extLst>
              </a:tr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화면 경로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메인 페이지 </a:t>
                      </a: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&gt; </a:t>
                      </a: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매출분석  </a:t>
                      </a: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&gt;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진료</a:t>
                      </a:r>
                      <a:r>
                        <a:rPr lang="ko-KR" altLang="en-US" sz="1800" b="1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과목별 추이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9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069060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230882"/>
              </p:ext>
            </p:extLst>
          </p:nvPr>
        </p:nvGraphicFramePr>
        <p:xfrm>
          <a:off x="14097000" y="2449196"/>
          <a:ext cx="3505200" cy="7266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65">
                  <a:extLst>
                    <a:ext uri="{9D8B030D-6E8A-4147-A177-3AD203B41FA5}">
                      <a16:colId xmlns:a16="http://schemas.microsoft.com/office/drawing/2014/main" val="3794940738"/>
                    </a:ext>
                  </a:extLst>
                </a:gridCol>
                <a:gridCol w="2875235">
                  <a:extLst>
                    <a:ext uri="{9D8B030D-6E8A-4147-A177-3AD203B41FA5}">
                      <a16:colId xmlns:a16="http://schemas.microsoft.com/office/drawing/2014/main" val="3389021245"/>
                    </a:ext>
                  </a:extLst>
                </a:gridCol>
              </a:tblGrid>
              <a:tr h="10380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4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822193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클릭 시 위 그래프의 정보를 </a:t>
                      </a:r>
                      <a:endParaRPr lang="en-US" altLang="ko-KR" sz="15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표로 출력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650903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469460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575368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03465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996228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654975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609601" y="2425609"/>
            <a:ext cx="12725399" cy="726630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11506200" y="8953500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26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125318"/>
              </p:ext>
            </p:extLst>
          </p:nvPr>
        </p:nvGraphicFramePr>
        <p:xfrm>
          <a:off x="609601" y="496639"/>
          <a:ext cx="16992599" cy="144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797">
                  <a:extLst>
                    <a:ext uri="{9D8B030D-6E8A-4147-A177-3AD203B41FA5}">
                      <a16:colId xmlns:a16="http://schemas.microsoft.com/office/drawing/2014/main" val="1628256677"/>
                    </a:ext>
                  </a:extLst>
                </a:gridCol>
                <a:gridCol w="7270838">
                  <a:extLst>
                    <a:ext uri="{9D8B030D-6E8A-4147-A177-3AD203B41FA5}">
                      <a16:colId xmlns:a16="http://schemas.microsoft.com/office/drawing/2014/main" val="2381304332"/>
                    </a:ext>
                  </a:extLst>
                </a:gridCol>
                <a:gridCol w="955921">
                  <a:extLst>
                    <a:ext uri="{9D8B030D-6E8A-4147-A177-3AD203B41FA5}">
                      <a16:colId xmlns:a16="http://schemas.microsoft.com/office/drawing/2014/main" val="2786140262"/>
                    </a:ext>
                  </a:extLst>
                </a:gridCol>
                <a:gridCol w="5339145">
                  <a:extLst>
                    <a:ext uri="{9D8B030D-6E8A-4147-A177-3AD203B41FA5}">
                      <a16:colId xmlns:a16="http://schemas.microsoft.com/office/drawing/2014/main" val="1055462279"/>
                    </a:ext>
                  </a:extLst>
                </a:gridCol>
                <a:gridCol w="1050883">
                  <a:extLst>
                    <a:ext uri="{9D8B030D-6E8A-4147-A177-3AD203B41FA5}">
                      <a16:colId xmlns:a16="http://schemas.microsoft.com/office/drawing/2014/main" val="4219547383"/>
                    </a:ext>
                  </a:extLst>
                </a:gridCol>
                <a:gridCol w="613015">
                  <a:extLst>
                    <a:ext uri="{9D8B030D-6E8A-4147-A177-3AD203B41FA5}">
                      <a16:colId xmlns:a16="http://schemas.microsoft.com/office/drawing/2014/main" val="1859519723"/>
                    </a:ext>
                  </a:extLst>
                </a:gridCol>
              </a:tblGrid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프로젝트명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신도시의 성공적인 </a:t>
                      </a:r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병〮의원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개원을 위한 입지 분석 서비스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설명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선택 지역의 연령별 환자 수와 매출 비중 과</a:t>
                      </a:r>
                      <a:endParaRPr lang="en-US" altLang="ko-KR" sz="1800" b="1" dirty="0" smtClean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예상 환자</a:t>
                      </a:r>
                      <a:r>
                        <a:rPr lang="ko-KR" altLang="en-US" sz="1800" b="1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수와 예상 매출</a:t>
                      </a:r>
                      <a:endParaRPr lang="en-US" altLang="ko-KR" sz="1800" b="1" dirty="0" smtClean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10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783617"/>
                  </a:ext>
                </a:extLst>
              </a:tr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화면 경로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메인 페이지 </a:t>
                      </a: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&gt; </a:t>
                      </a: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매출분석  </a:t>
                      </a: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&gt;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진료</a:t>
                      </a:r>
                      <a:r>
                        <a:rPr lang="ko-KR" altLang="en-US" sz="1800" b="1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과목별 추이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9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069060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433501"/>
              </p:ext>
            </p:extLst>
          </p:nvPr>
        </p:nvGraphicFramePr>
        <p:xfrm>
          <a:off x="14097000" y="2449196"/>
          <a:ext cx="3505200" cy="7266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65">
                  <a:extLst>
                    <a:ext uri="{9D8B030D-6E8A-4147-A177-3AD203B41FA5}">
                      <a16:colId xmlns:a16="http://schemas.microsoft.com/office/drawing/2014/main" val="3794940738"/>
                    </a:ext>
                  </a:extLst>
                </a:gridCol>
                <a:gridCol w="2875235">
                  <a:extLst>
                    <a:ext uri="{9D8B030D-6E8A-4147-A177-3AD203B41FA5}">
                      <a16:colId xmlns:a16="http://schemas.microsoft.com/office/drawing/2014/main" val="3389021245"/>
                    </a:ext>
                  </a:extLst>
                </a:gridCol>
              </a:tblGrid>
              <a:tr h="10380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4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822193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650903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469460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575368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03465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996228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654975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609601" y="2425609"/>
            <a:ext cx="12725399" cy="726630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28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68512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384897" y="5379918"/>
            <a:ext cx="6059445" cy="60594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720762" y="6964430"/>
            <a:ext cx="2000810" cy="4114800"/>
          </a:xfrm>
          <a:custGeom>
            <a:avLst/>
            <a:gdLst/>
            <a:ahLst/>
            <a:cxnLst/>
            <a:rect l="l" t="t" r="r" b="b"/>
            <a:pathLst>
              <a:path w="2000810" h="411480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 r="-204881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657600" y="4431026"/>
            <a:ext cx="11159517" cy="103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endParaRPr lang="en-US" sz="4400" spc="979" dirty="0">
              <a:solidFill>
                <a:srgbClr val="19191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-9965724" y="-1383136"/>
            <a:ext cx="10994424" cy="1099442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774853" y="4269123"/>
            <a:ext cx="8925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ko-KR" altLang="en-US" sz="7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84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6313420" y="9104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3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354718"/>
              </p:ext>
            </p:extLst>
          </p:nvPr>
        </p:nvGraphicFramePr>
        <p:xfrm>
          <a:off x="2020676" y="2019301"/>
          <a:ext cx="14246648" cy="7406198"/>
        </p:xfrm>
        <a:graphic>
          <a:graphicData uri="http://schemas.openxmlformats.org/drawingml/2006/table">
            <a:tbl>
              <a:tblPr/>
              <a:tblGrid>
                <a:gridCol w="1892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05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4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04984">
                <a:tc gridSpan="4"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ko-KR" altLang="en-US" sz="28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프로젝트 세부 정보</a:t>
                      </a:r>
                      <a:endParaRPr lang="en-US" sz="28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3600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622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a typeface="Gotham Bold"/>
                        </a:rPr>
                        <a:t>프로젝트 세부 정보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622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a typeface="Gotham Bold"/>
                        </a:rPr>
                        <a:t>프로젝트 세부 정보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622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a typeface="Gotham Bold"/>
                        </a:rPr>
                        <a:t>프로젝트 세부 정보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62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8534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Ver. No</a:t>
                      </a:r>
                      <a:endParaRPr lang="en-US" sz="18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Ver. Data</a:t>
                      </a:r>
                      <a:endParaRPr lang="en-US" sz="18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Description of 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Charge</a:t>
                      </a:r>
                      <a:endParaRPr lang="en-US" sz="18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Revised By</a:t>
                      </a:r>
                      <a:endParaRPr lang="en-US" sz="18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8534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6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Ver.0.1</a:t>
                      </a:r>
                      <a:endParaRPr lang="en-US" sz="1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2023-11-29</a:t>
                      </a:r>
                      <a:endParaRPr lang="en-US" sz="1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ko-KR" alt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설계서 초본 작성</a:t>
                      </a:r>
                      <a:endParaRPr lang="en-US" sz="1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ko-KR" altLang="en-US" sz="1600" dirty="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곽동영</a:t>
                      </a:r>
                      <a:r>
                        <a:rPr lang="en-US" altLang="ko-KR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</a:t>
                      </a:r>
                      <a:r>
                        <a:rPr lang="en-US" altLang="ko-KR" sz="1600" baseline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권현준</a:t>
                      </a:r>
                      <a:endParaRPr lang="en-US" sz="1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8534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Ver0.2</a:t>
                      </a:r>
                      <a:endParaRPr lang="en-US" sz="1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2023-12-01</a:t>
                      </a:r>
                      <a:endParaRPr lang="en-US" sz="1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ko-KR" alt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설계서 수정</a:t>
                      </a:r>
                      <a:endParaRPr lang="en-US" sz="1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ko-KR" altLang="en-US" sz="1600" dirty="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곽동영</a:t>
                      </a:r>
                      <a:r>
                        <a:rPr lang="en-US" altLang="ko-KR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권현준</a:t>
                      </a:r>
                      <a:endParaRPr lang="en-US" sz="1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3746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Ver0.3</a:t>
                      </a:r>
                      <a:endParaRPr lang="en-US" sz="1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2023-12-11</a:t>
                      </a:r>
                      <a:endParaRPr lang="en-US" sz="1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ko-KR" alt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메인</a:t>
                      </a:r>
                      <a:r>
                        <a:rPr lang="ko-KR" altLang="en-US" sz="1600" baseline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페이지 수정</a:t>
                      </a:r>
                      <a:endParaRPr lang="en-US" altLang="ko-KR" sz="1600" baseline="0" dirty="0" smtClean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ko-KR" altLang="en-US" sz="1600" baseline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매출 분석 페이지 지도 선택 메뉴 위치 변경</a:t>
                      </a:r>
                      <a:endParaRPr lang="en-US" altLang="ko-KR" sz="1600" baseline="0" dirty="0" smtClean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ko-KR" alt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선택 지역 </a:t>
                      </a:r>
                      <a:r>
                        <a:rPr lang="ko-KR" altLang="en-US" sz="1600" dirty="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마커</a:t>
                      </a:r>
                      <a:r>
                        <a:rPr lang="ko-KR" alt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마우스 오버 시 지역 간단 정보 수정</a:t>
                      </a:r>
                      <a:endParaRPr lang="en-US" altLang="ko-KR" sz="1600" dirty="0" smtClean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ko-KR" alt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상세 페이지 수정</a:t>
                      </a:r>
                      <a:endParaRPr lang="en-US" sz="1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ko-KR" altLang="en-US" sz="1600" dirty="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곽동영</a:t>
                      </a:r>
                      <a:r>
                        <a:rPr lang="en-US" altLang="ko-KR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권현준</a:t>
                      </a:r>
                      <a:endParaRPr lang="en-US" sz="1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7068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Ver0.4</a:t>
                      </a:r>
                      <a:endParaRPr lang="en-US" sz="1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2023-12-20</a:t>
                      </a:r>
                      <a:endParaRPr lang="en-US" sz="1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ko-KR" alt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메인 페이지 수정</a:t>
                      </a:r>
                      <a:endParaRPr lang="en-US" altLang="ko-KR" sz="1600" dirty="0" smtClean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ko-KR" alt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매출 분석 </a:t>
                      </a:r>
                      <a:r>
                        <a:rPr lang="en-US" altLang="ko-KR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– </a:t>
                      </a:r>
                      <a:r>
                        <a:rPr lang="ko-KR" alt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지역 선택 페이지 </a:t>
                      </a:r>
                      <a:r>
                        <a:rPr lang="ko-KR" altLang="en-US" sz="1600" dirty="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셀렉트</a:t>
                      </a:r>
                      <a:r>
                        <a:rPr lang="ko-KR" alt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박스 위치 변경</a:t>
                      </a:r>
                      <a:r>
                        <a:rPr lang="en-US" altLang="ko-KR" sz="1600" baseline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및 </a:t>
                      </a:r>
                      <a:endParaRPr lang="en-US" altLang="ko-KR" sz="1600" baseline="0" dirty="0" smtClean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ko-KR" altLang="en-US" sz="1600" baseline="0" dirty="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모달</a:t>
                      </a:r>
                      <a:r>
                        <a:rPr lang="ko-KR" altLang="en-US" sz="1600" baseline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창 출력 그래프 버튼 삽입</a:t>
                      </a:r>
                      <a:endParaRPr lang="en-US" altLang="ko-KR" sz="1600" baseline="0" dirty="0" smtClean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ko-KR" altLang="en-US" sz="1600" baseline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매출 분석 </a:t>
                      </a:r>
                      <a:r>
                        <a:rPr lang="en-US" altLang="ko-KR" sz="1600" baseline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– </a:t>
                      </a:r>
                      <a:r>
                        <a:rPr lang="ko-KR" altLang="en-US" sz="1600" baseline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진료 과목별 추이 페이지 삽입</a:t>
                      </a:r>
                      <a:endParaRPr lang="en-US" altLang="ko-KR" sz="1600" baseline="0" dirty="0" smtClean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ko-KR" altLang="en-US" sz="1600" baseline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매출 분석 페이지 수정</a:t>
                      </a:r>
                      <a:endParaRPr lang="en-US" altLang="ko-KR" sz="1600" dirty="0" smtClean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ko-KR" altLang="en-US" sz="1600" dirty="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곽동영</a:t>
                      </a:r>
                      <a:r>
                        <a:rPr lang="en-US" altLang="ko-KR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권현준</a:t>
                      </a:r>
                      <a:endParaRPr lang="en-US" sz="1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066800" y="299728"/>
            <a:ext cx="5791200" cy="1066800"/>
          </a:xfrm>
          <a:prstGeom prst="rect">
            <a:avLst/>
          </a:prstGeom>
          <a:noFill/>
          <a:ln>
            <a:solidFill>
              <a:srgbClr val="FD6E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HISTORY</a:t>
            </a:r>
            <a:endParaRPr lang="ko-KR" altLang="en-US" sz="6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표 42"/>
          <p:cNvGraphicFramePr>
            <a:graphicFrameLocks noGrp="1"/>
          </p:cNvGraphicFramePr>
          <p:nvPr>
            <p:extLst/>
          </p:nvPr>
        </p:nvGraphicFramePr>
        <p:xfrm>
          <a:off x="609601" y="496639"/>
          <a:ext cx="16992599" cy="144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797">
                  <a:extLst>
                    <a:ext uri="{9D8B030D-6E8A-4147-A177-3AD203B41FA5}">
                      <a16:colId xmlns:a16="http://schemas.microsoft.com/office/drawing/2014/main" val="1628256677"/>
                    </a:ext>
                  </a:extLst>
                </a:gridCol>
                <a:gridCol w="7270838">
                  <a:extLst>
                    <a:ext uri="{9D8B030D-6E8A-4147-A177-3AD203B41FA5}">
                      <a16:colId xmlns:a16="http://schemas.microsoft.com/office/drawing/2014/main" val="2381304332"/>
                    </a:ext>
                  </a:extLst>
                </a:gridCol>
                <a:gridCol w="955921">
                  <a:extLst>
                    <a:ext uri="{9D8B030D-6E8A-4147-A177-3AD203B41FA5}">
                      <a16:colId xmlns:a16="http://schemas.microsoft.com/office/drawing/2014/main" val="2786140262"/>
                    </a:ext>
                  </a:extLst>
                </a:gridCol>
                <a:gridCol w="5339145">
                  <a:extLst>
                    <a:ext uri="{9D8B030D-6E8A-4147-A177-3AD203B41FA5}">
                      <a16:colId xmlns:a16="http://schemas.microsoft.com/office/drawing/2014/main" val="1055462279"/>
                    </a:ext>
                  </a:extLst>
                </a:gridCol>
                <a:gridCol w="1050883">
                  <a:extLst>
                    <a:ext uri="{9D8B030D-6E8A-4147-A177-3AD203B41FA5}">
                      <a16:colId xmlns:a16="http://schemas.microsoft.com/office/drawing/2014/main" val="4219547383"/>
                    </a:ext>
                  </a:extLst>
                </a:gridCol>
                <a:gridCol w="613015">
                  <a:extLst>
                    <a:ext uri="{9D8B030D-6E8A-4147-A177-3AD203B41FA5}">
                      <a16:colId xmlns:a16="http://schemas.microsoft.com/office/drawing/2014/main" val="1859519723"/>
                    </a:ext>
                  </a:extLst>
                </a:gridCol>
              </a:tblGrid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프로젝트명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신도시의 성공적인 </a:t>
                      </a:r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병〮의원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개원을 위한 입지 분석 서비스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설명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웹 메인 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1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783617"/>
                  </a:ext>
                </a:extLst>
              </a:tr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화면 경로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메인 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marL="79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069060"/>
                  </a:ext>
                </a:extLst>
              </a:tr>
            </a:tbl>
          </a:graphicData>
        </a:graphic>
      </p:graphicFrame>
      <p:sp>
        <p:nvSpPr>
          <p:cNvPr id="44" name="직사각형 43"/>
          <p:cNvSpPr/>
          <p:nvPr/>
        </p:nvSpPr>
        <p:spPr>
          <a:xfrm>
            <a:off x="609602" y="2449196"/>
            <a:ext cx="12969626" cy="72663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759351"/>
              </p:ext>
            </p:extLst>
          </p:nvPr>
        </p:nvGraphicFramePr>
        <p:xfrm>
          <a:off x="14097000" y="2449198"/>
          <a:ext cx="3505200" cy="7266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65">
                  <a:extLst>
                    <a:ext uri="{9D8B030D-6E8A-4147-A177-3AD203B41FA5}">
                      <a16:colId xmlns:a16="http://schemas.microsoft.com/office/drawing/2014/main" val="3794940738"/>
                    </a:ext>
                  </a:extLst>
                </a:gridCol>
                <a:gridCol w="2875235">
                  <a:extLst>
                    <a:ext uri="{9D8B030D-6E8A-4147-A177-3AD203B41FA5}">
                      <a16:colId xmlns:a16="http://schemas.microsoft.com/office/drawing/2014/main" val="3389021245"/>
                    </a:ext>
                  </a:extLst>
                </a:gridCol>
              </a:tblGrid>
              <a:tr h="1117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4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822193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메인 페이지 이동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650903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입지 분석 페이지 이동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469460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매출 분석 페이지 이동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026186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게시판 페이지 이동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575368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로그인 페이지 이동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089000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</a:t>
                      </a:r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회원가입 페이지 이동</a:t>
                      </a:r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03465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캐러셀</a:t>
                      </a:r>
                      <a:r>
                        <a:rPr lang="ko-KR" altLang="en-US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해당 메뉴 이동</a:t>
                      </a:r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4575575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8</a:t>
                      </a:r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클릭 시 해당 메뉴</a:t>
                      </a:r>
                      <a:r>
                        <a:rPr lang="ko-KR" altLang="en-US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50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캐러셀</a:t>
                      </a:r>
                      <a:r>
                        <a:rPr lang="ko-KR" altLang="en-US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화면 전환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60165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654975"/>
                  </a:ext>
                </a:extLst>
              </a:tr>
            </a:tbl>
          </a:graphicData>
        </a:graphic>
      </p:graphicFrame>
      <p:sp>
        <p:nvSpPr>
          <p:cNvPr id="16" name="타원 15"/>
          <p:cNvSpPr/>
          <p:nvPr/>
        </p:nvSpPr>
        <p:spPr>
          <a:xfrm>
            <a:off x="3170815" y="2782977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261480" y="2782979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324600" y="2782979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322560" y="2782979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9220200" y="2782979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880701" y="2782978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057400" y="5067300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245075" y="9029700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65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9601" y="2452256"/>
            <a:ext cx="12953999" cy="72632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1" name="표 1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939251"/>
              </p:ext>
            </p:extLst>
          </p:nvPr>
        </p:nvGraphicFramePr>
        <p:xfrm>
          <a:off x="609601" y="496639"/>
          <a:ext cx="16992599" cy="144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797">
                  <a:extLst>
                    <a:ext uri="{9D8B030D-6E8A-4147-A177-3AD203B41FA5}">
                      <a16:colId xmlns:a16="http://schemas.microsoft.com/office/drawing/2014/main" val="1628256677"/>
                    </a:ext>
                  </a:extLst>
                </a:gridCol>
                <a:gridCol w="7270838">
                  <a:extLst>
                    <a:ext uri="{9D8B030D-6E8A-4147-A177-3AD203B41FA5}">
                      <a16:colId xmlns:a16="http://schemas.microsoft.com/office/drawing/2014/main" val="2381304332"/>
                    </a:ext>
                  </a:extLst>
                </a:gridCol>
                <a:gridCol w="955921">
                  <a:extLst>
                    <a:ext uri="{9D8B030D-6E8A-4147-A177-3AD203B41FA5}">
                      <a16:colId xmlns:a16="http://schemas.microsoft.com/office/drawing/2014/main" val="2786140262"/>
                    </a:ext>
                  </a:extLst>
                </a:gridCol>
                <a:gridCol w="5339145">
                  <a:extLst>
                    <a:ext uri="{9D8B030D-6E8A-4147-A177-3AD203B41FA5}">
                      <a16:colId xmlns:a16="http://schemas.microsoft.com/office/drawing/2014/main" val="1055462279"/>
                    </a:ext>
                  </a:extLst>
                </a:gridCol>
                <a:gridCol w="1050883">
                  <a:extLst>
                    <a:ext uri="{9D8B030D-6E8A-4147-A177-3AD203B41FA5}">
                      <a16:colId xmlns:a16="http://schemas.microsoft.com/office/drawing/2014/main" val="4219547383"/>
                    </a:ext>
                  </a:extLst>
                </a:gridCol>
                <a:gridCol w="613015">
                  <a:extLst>
                    <a:ext uri="{9D8B030D-6E8A-4147-A177-3AD203B41FA5}">
                      <a16:colId xmlns:a16="http://schemas.microsoft.com/office/drawing/2014/main" val="1859519723"/>
                    </a:ext>
                  </a:extLst>
                </a:gridCol>
              </a:tblGrid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프로젝트명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신도시의 성공적인 </a:t>
                      </a:r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병〮의원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개원을 위한 입지 분석 서비스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설명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웹 메인 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2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783617"/>
                  </a:ext>
                </a:extLst>
              </a:tr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화면 경로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메인 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marL="79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069060"/>
                  </a:ext>
                </a:extLst>
              </a:tr>
            </a:tbl>
          </a:graphicData>
        </a:graphic>
      </p:graphicFrame>
      <p:graphicFrame>
        <p:nvGraphicFramePr>
          <p:cNvPr id="182" name="표 1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210267"/>
              </p:ext>
            </p:extLst>
          </p:nvPr>
        </p:nvGraphicFramePr>
        <p:xfrm>
          <a:off x="14097000" y="2449198"/>
          <a:ext cx="3505200" cy="7266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65">
                  <a:extLst>
                    <a:ext uri="{9D8B030D-6E8A-4147-A177-3AD203B41FA5}">
                      <a16:colId xmlns:a16="http://schemas.microsoft.com/office/drawing/2014/main" val="3794940738"/>
                    </a:ext>
                  </a:extLst>
                </a:gridCol>
                <a:gridCol w="2875235">
                  <a:extLst>
                    <a:ext uri="{9D8B030D-6E8A-4147-A177-3AD203B41FA5}">
                      <a16:colId xmlns:a16="http://schemas.microsoft.com/office/drawing/2014/main" val="3389021245"/>
                    </a:ext>
                  </a:extLst>
                </a:gridCol>
              </a:tblGrid>
              <a:tr h="1117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4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822193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클릭</a:t>
                      </a:r>
                      <a:r>
                        <a:rPr lang="ko-KR" altLang="en-US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시 인구 분석 페이지 이동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650903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클릭 시 병원 현황 페이지 이동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469460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026186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575368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089000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03465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4575575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60165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654975"/>
                  </a:ext>
                </a:extLst>
              </a:tr>
            </a:tbl>
          </a:graphicData>
        </a:graphic>
      </p:graphicFrame>
      <p:sp>
        <p:nvSpPr>
          <p:cNvPr id="185" name="타원 184"/>
          <p:cNvSpPr/>
          <p:nvPr/>
        </p:nvSpPr>
        <p:spPr>
          <a:xfrm>
            <a:off x="9296400" y="6362700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4" name="타원 183"/>
          <p:cNvSpPr/>
          <p:nvPr/>
        </p:nvSpPr>
        <p:spPr>
          <a:xfrm>
            <a:off x="9296399" y="8724900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83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9601" y="2452256"/>
            <a:ext cx="12953999" cy="72632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1" name="표 1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598490"/>
              </p:ext>
            </p:extLst>
          </p:nvPr>
        </p:nvGraphicFramePr>
        <p:xfrm>
          <a:off x="609601" y="496639"/>
          <a:ext cx="16992599" cy="144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797">
                  <a:extLst>
                    <a:ext uri="{9D8B030D-6E8A-4147-A177-3AD203B41FA5}">
                      <a16:colId xmlns:a16="http://schemas.microsoft.com/office/drawing/2014/main" val="1628256677"/>
                    </a:ext>
                  </a:extLst>
                </a:gridCol>
                <a:gridCol w="7270838">
                  <a:extLst>
                    <a:ext uri="{9D8B030D-6E8A-4147-A177-3AD203B41FA5}">
                      <a16:colId xmlns:a16="http://schemas.microsoft.com/office/drawing/2014/main" val="2381304332"/>
                    </a:ext>
                  </a:extLst>
                </a:gridCol>
                <a:gridCol w="955921">
                  <a:extLst>
                    <a:ext uri="{9D8B030D-6E8A-4147-A177-3AD203B41FA5}">
                      <a16:colId xmlns:a16="http://schemas.microsoft.com/office/drawing/2014/main" val="2786140262"/>
                    </a:ext>
                  </a:extLst>
                </a:gridCol>
                <a:gridCol w="5339145">
                  <a:extLst>
                    <a:ext uri="{9D8B030D-6E8A-4147-A177-3AD203B41FA5}">
                      <a16:colId xmlns:a16="http://schemas.microsoft.com/office/drawing/2014/main" val="1055462279"/>
                    </a:ext>
                  </a:extLst>
                </a:gridCol>
                <a:gridCol w="1050883">
                  <a:extLst>
                    <a:ext uri="{9D8B030D-6E8A-4147-A177-3AD203B41FA5}">
                      <a16:colId xmlns:a16="http://schemas.microsoft.com/office/drawing/2014/main" val="4219547383"/>
                    </a:ext>
                  </a:extLst>
                </a:gridCol>
                <a:gridCol w="613015">
                  <a:extLst>
                    <a:ext uri="{9D8B030D-6E8A-4147-A177-3AD203B41FA5}">
                      <a16:colId xmlns:a16="http://schemas.microsoft.com/office/drawing/2014/main" val="1859519723"/>
                    </a:ext>
                  </a:extLst>
                </a:gridCol>
              </a:tblGrid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프로젝트명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신도시의 성공적인 </a:t>
                      </a:r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병〮의원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개원을 위한 입지 분석 서비스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설명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웹 메인 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3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783617"/>
                  </a:ext>
                </a:extLst>
              </a:tr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화면 경로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메인 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marL="79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069060"/>
                  </a:ext>
                </a:extLst>
              </a:tr>
            </a:tbl>
          </a:graphicData>
        </a:graphic>
      </p:graphicFrame>
      <p:graphicFrame>
        <p:nvGraphicFramePr>
          <p:cNvPr id="182" name="표 1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257063"/>
              </p:ext>
            </p:extLst>
          </p:nvPr>
        </p:nvGraphicFramePr>
        <p:xfrm>
          <a:off x="14097000" y="2449198"/>
          <a:ext cx="3505200" cy="7266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65">
                  <a:extLst>
                    <a:ext uri="{9D8B030D-6E8A-4147-A177-3AD203B41FA5}">
                      <a16:colId xmlns:a16="http://schemas.microsoft.com/office/drawing/2014/main" val="3794940738"/>
                    </a:ext>
                  </a:extLst>
                </a:gridCol>
                <a:gridCol w="2875235">
                  <a:extLst>
                    <a:ext uri="{9D8B030D-6E8A-4147-A177-3AD203B41FA5}">
                      <a16:colId xmlns:a16="http://schemas.microsoft.com/office/drawing/2014/main" val="3389021245"/>
                    </a:ext>
                  </a:extLst>
                </a:gridCol>
              </a:tblGrid>
              <a:tr h="1117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4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822193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클릭</a:t>
                      </a:r>
                      <a:r>
                        <a:rPr lang="ko-KR" altLang="en-US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시 매출 분석 </a:t>
                      </a:r>
                      <a:r>
                        <a:rPr lang="en-US" altLang="ko-KR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– </a:t>
                      </a:r>
                    </a:p>
                    <a:p>
                      <a:pPr algn="l" latinLnBrk="1"/>
                      <a:r>
                        <a:rPr lang="ko-KR" altLang="en-US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지역 선택 페이지 이동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650903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469460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026186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575368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089000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03465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4575575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60165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654975"/>
                  </a:ext>
                </a:extLst>
              </a:tr>
            </a:tbl>
          </a:graphicData>
        </a:graphic>
      </p:graphicFrame>
      <p:sp>
        <p:nvSpPr>
          <p:cNvPr id="185" name="타원 184"/>
          <p:cNvSpPr/>
          <p:nvPr/>
        </p:nvSpPr>
        <p:spPr>
          <a:xfrm>
            <a:off x="6629400" y="3543300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18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9601" y="2452256"/>
            <a:ext cx="12953999" cy="72632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1" name="표 1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452464"/>
              </p:ext>
            </p:extLst>
          </p:nvPr>
        </p:nvGraphicFramePr>
        <p:xfrm>
          <a:off x="609601" y="496639"/>
          <a:ext cx="16992599" cy="144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797">
                  <a:extLst>
                    <a:ext uri="{9D8B030D-6E8A-4147-A177-3AD203B41FA5}">
                      <a16:colId xmlns:a16="http://schemas.microsoft.com/office/drawing/2014/main" val="1628256677"/>
                    </a:ext>
                  </a:extLst>
                </a:gridCol>
                <a:gridCol w="7270838">
                  <a:extLst>
                    <a:ext uri="{9D8B030D-6E8A-4147-A177-3AD203B41FA5}">
                      <a16:colId xmlns:a16="http://schemas.microsoft.com/office/drawing/2014/main" val="2381304332"/>
                    </a:ext>
                  </a:extLst>
                </a:gridCol>
                <a:gridCol w="955921">
                  <a:extLst>
                    <a:ext uri="{9D8B030D-6E8A-4147-A177-3AD203B41FA5}">
                      <a16:colId xmlns:a16="http://schemas.microsoft.com/office/drawing/2014/main" val="2786140262"/>
                    </a:ext>
                  </a:extLst>
                </a:gridCol>
                <a:gridCol w="5339145">
                  <a:extLst>
                    <a:ext uri="{9D8B030D-6E8A-4147-A177-3AD203B41FA5}">
                      <a16:colId xmlns:a16="http://schemas.microsoft.com/office/drawing/2014/main" val="1055462279"/>
                    </a:ext>
                  </a:extLst>
                </a:gridCol>
                <a:gridCol w="1050883">
                  <a:extLst>
                    <a:ext uri="{9D8B030D-6E8A-4147-A177-3AD203B41FA5}">
                      <a16:colId xmlns:a16="http://schemas.microsoft.com/office/drawing/2014/main" val="4219547383"/>
                    </a:ext>
                  </a:extLst>
                </a:gridCol>
                <a:gridCol w="613015">
                  <a:extLst>
                    <a:ext uri="{9D8B030D-6E8A-4147-A177-3AD203B41FA5}">
                      <a16:colId xmlns:a16="http://schemas.microsoft.com/office/drawing/2014/main" val="1859519723"/>
                    </a:ext>
                  </a:extLst>
                </a:gridCol>
              </a:tblGrid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프로젝트명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신도시의 성공적인 </a:t>
                      </a:r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병〮의원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개원을 위한 입지 분석 서비스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설명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웹 메인 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4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783617"/>
                  </a:ext>
                </a:extLst>
              </a:tr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화면 경로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메인 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marL="79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069060"/>
                  </a:ext>
                </a:extLst>
              </a:tr>
            </a:tbl>
          </a:graphicData>
        </a:graphic>
      </p:graphicFrame>
      <p:graphicFrame>
        <p:nvGraphicFramePr>
          <p:cNvPr id="182" name="표 181"/>
          <p:cNvGraphicFramePr>
            <a:graphicFrameLocks noGrp="1"/>
          </p:cNvGraphicFramePr>
          <p:nvPr>
            <p:extLst/>
          </p:nvPr>
        </p:nvGraphicFramePr>
        <p:xfrm>
          <a:off x="14097000" y="2449198"/>
          <a:ext cx="3505200" cy="7266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65">
                  <a:extLst>
                    <a:ext uri="{9D8B030D-6E8A-4147-A177-3AD203B41FA5}">
                      <a16:colId xmlns:a16="http://schemas.microsoft.com/office/drawing/2014/main" val="3794940738"/>
                    </a:ext>
                  </a:extLst>
                </a:gridCol>
                <a:gridCol w="2875235">
                  <a:extLst>
                    <a:ext uri="{9D8B030D-6E8A-4147-A177-3AD203B41FA5}">
                      <a16:colId xmlns:a16="http://schemas.microsoft.com/office/drawing/2014/main" val="3389021245"/>
                    </a:ext>
                  </a:extLst>
                </a:gridCol>
              </a:tblGrid>
              <a:tr h="1117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4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822193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클릭</a:t>
                      </a:r>
                      <a:r>
                        <a:rPr lang="ko-KR" altLang="en-US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시 매출 분석 </a:t>
                      </a:r>
                      <a:r>
                        <a:rPr lang="en-US" altLang="ko-KR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– </a:t>
                      </a:r>
                    </a:p>
                    <a:p>
                      <a:pPr algn="l" latinLnBrk="1"/>
                      <a:r>
                        <a:rPr lang="ko-KR" altLang="en-US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지역 선택 페이지 이동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650903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469460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026186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575368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089000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03465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4575575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60165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654975"/>
                  </a:ext>
                </a:extLst>
              </a:tr>
            </a:tbl>
          </a:graphicData>
        </a:graphic>
      </p:graphicFrame>
      <p:sp>
        <p:nvSpPr>
          <p:cNvPr id="185" name="타원 184"/>
          <p:cNvSpPr/>
          <p:nvPr/>
        </p:nvSpPr>
        <p:spPr>
          <a:xfrm>
            <a:off x="6561679" y="2857500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83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609601" y="2452256"/>
            <a:ext cx="12953999" cy="72632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520072"/>
              </p:ext>
            </p:extLst>
          </p:nvPr>
        </p:nvGraphicFramePr>
        <p:xfrm>
          <a:off x="14097000" y="2449196"/>
          <a:ext cx="3505200" cy="7266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65">
                  <a:extLst>
                    <a:ext uri="{9D8B030D-6E8A-4147-A177-3AD203B41FA5}">
                      <a16:colId xmlns:a16="http://schemas.microsoft.com/office/drawing/2014/main" val="3794940738"/>
                    </a:ext>
                  </a:extLst>
                </a:gridCol>
                <a:gridCol w="2875235">
                  <a:extLst>
                    <a:ext uri="{9D8B030D-6E8A-4147-A177-3AD203B41FA5}">
                      <a16:colId xmlns:a16="http://schemas.microsoft.com/office/drawing/2014/main" val="3389021245"/>
                    </a:ext>
                  </a:extLst>
                </a:gridCol>
              </a:tblGrid>
              <a:tr h="10380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4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822193"/>
                  </a:ext>
                </a:extLst>
              </a:tr>
              <a:tr h="7785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클릭 시 </a:t>
                      </a:r>
                      <a:r>
                        <a:rPr lang="ko-KR" altLang="en-US" sz="15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메인화면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이동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650903"/>
                  </a:ext>
                </a:extLst>
              </a:tr>
              <a:tr h="7785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클릭 시 </a:t>
                      </a:r>
                      <a:r>
                        <a:rPr lang="ko-KR" altLang="en-US" sz="15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지역검색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화면 이동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469460"/>
                  </a:ext>
                </a:extLst>
              </a:tr>
              <a:tr h="7785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클릭 시 </a:t>
                      </a:r>
                      <a:r>
                        <a:rPr lang="ko-KR" altLang="en-US" sz="15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시</a:t>
                      </a:r>
                      <a:r>
                        <a:rPr lang="en-US" altLang="ko-KR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/ </a:t>
                      </a:r>
                      <a:r>
                        <a:rPr lang="ko-KR" altLang="en-US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도 선택</a:t>
                      </a:r>
                      <a:r>
                        <a:rPr lang="en-US" altLang="ko-KR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(select)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575368"/>
                  </a:ext>
                </a:extLst>
              </a:tr>
              <a:tr h="7785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클릭 시 </a:t>
                      </a:r>
                      <a:r>
                        <a:rPr lang="ko-KR" altLang="en-US" sz="15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시</a:t>
                      </a:r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도 선택에 맞는 </a:t>
                      </a:r>
                      <a:endParaRPr lang="en-US" altLang="ko-KR" sz="15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시</a:t>
                      </a:r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군</a:t>
                      </a:r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구 선택</a:t>
                      </a:r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(select)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03465"/>
                  </a:ext>
                </a:extLst>
              </a:tr>
              <a:tr h="7785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클릭시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시</a:t>
                      </a:r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군</a:t>
                      </a:r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구 선택에 맞는</a:t>
                      </a:r>
                      <a:endParaRPr lang="en-US" altLang="ko-KR" sz="15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동</a:t>
                      </a:r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면</a:t>
                      </a:r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읍 선택</a:t>
                      </a:r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(select)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996228"/>
                  </a:ext>
                </a:extLst>
              </a:tr>
              <a:tr h="7785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클릭 시 선택 구역 지도 출력</a:t>
                      </a:r>
                      <a:endParaRPr lang="en-US" altLang="ko-KR" sz="150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654975"/>
                  </a:ext>
                </a:extLst>
              </a:tr>
              <a:tr h="7785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클릭 시 선택 지역 정보</a:t>
                      </a:r>
                      <a:endParaRPr lang="en-US" altLang="ko-KR" sz="15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그래프 </a:t>
                      </a:r>
                      <a:r>
                        <a:rPr lang="ko-KR" altLang="en-US" sz="15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모달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출력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633015"/>
                  </a:ext>
                </a:extLst>
              </a:tr>
              <a:tr h="7785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8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클릭 시 진료 과목 별 </a:t>
                      </a:r>
                      <a:endParaRPr lang="en-US" altLang="ko-KR" sz="15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추이 페이지 이동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204004"/>
                  </a:ext>
                </a:extLst>
              </a:tr>
            </a:tbl>
          </a:graphicData>
        </a:graphic>
      </p:graphicFrame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345103"/>
              </p:ext>
            </p:extLst>
          </p:nvPr>
        </p:nvGraphicFramePr>
        <p:xfrm>
          <a:off x="609601" y="496639"/>
          <a:ext cx="16992599" cy="144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797">
                  <a:extLst>
                    <a:ext uri="{9D8B030D-6E8A-4147-A177-3AD203B41FA5}">
                      <a16:colId xmlns:a16="http://schemas.microsoft.com/office/drawing/2014/main" val="1628256677"/>
                    </a:ext>
                  </a:extLst>
                </a:gridCol>
                <a:gridCol w="7270838">
                  <a:extLst>
                    <a:ext uri="{9D8B030D-6E8A-4147-A177-3AD203B41FA5}">
                      <a16:colId xmlns:a16="http://schemas.microsoft.com/office/drawing/2014/main" val="2381304332"/>
                    </a:ext>
                  </a:extLst>
                </a:gridCol>
                <a:gridCol w="955921">
                  <a:extLst>
                    <a:ext uri="{9D8B030D-6E8A-4147-A177-3AD203B41FA5}">
                      <a16:colId xmlns:a16="http://schemas.microsoft.com/office/drawing/2014/main" val="2786140262"/>
                    </a:ext>
                  </a:extLst>
                </a:gridCol>
                <a:gridCol w="5339145">
                  <a:extLst>
                    <a:ext uri="{9D8B030D-6E8A-4147-A177-3AD203B41FA5}">
                      <a16:colId xmlns:a16="http://schemas.microsoft.com/office/drawing/2014/main" val="1055462279"/>
                    </a:ext>
                  </a:extLst>
                </a:gridCol>
                <a:gridCol w="1050883">
                  <a:extLst>
                    <a:ext uri="{9D8B030D-6E8A-4147-A177-3AD203B41FA5}">
                      <a16:colId xmlns:a16="http://schemas.microsoft.com/office/drawing/2014/main" val="4219547383"/>
                    </a:ext>
                  </a:extLst>
                </a:gridCol>
                <a:gridCol w="613015">
                  <a:extLst>
                    <a:ext uri="{9D8B030D-6E8A-4147-A177-3AD203B41FA5}">
                      <a16:colId xmlns:a16="http://schemas.microsoft.com/office/drawing/2014/main" val="1859519723"/>
                    </a:ext>
                  </a:extLst>
                </a:gridCol>
              </a:tblGrid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프로젝트명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신도시의 성공적인 </a:t>
                      </a:r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병〮의원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개원을 위한 입지 분석 서비스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설명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지역</a:t>
                      </a: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,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진료과목 선택</a:t>
                      </a:r>
                      <a:r>
                        <a:rPr lang="ko-KR" altLang="en-US" sz="1800" b="1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후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결과에 따른 지역 표시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5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783617"/>
                  </a:ext>
                </a:extLst>
              </a:tr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화면 경로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메인 페이지 </a:t>
                      </a: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&gt;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매출분석 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9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069060"/>
                  </a:ext>
                </a:extLst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3917219" y="3086100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774726" y="3086100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307702" y="4064396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307702" y="4847910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307702" y="5631424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307702" y="6687790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209800" y="7581900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307702" y="8560197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72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09601" y="2452256"/>
            <a:ext cx="12953999" cy="72632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250691"/>
              </p:ext>
            </p:extLst>
          </p:nvPr>
        </p:nvGraphicFramePr>
        <p:xfrm>
          <a:off x="609601" y="496639"/>
          <a:ext cx="16992599" cy="144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797">
                  <a:extLst>
                    <a:ext uri="{9D8B030D-6E8A-4147-A177-3AD203B41FA5}">
                      <a16:colId xmlns:a16="http://schemas.microsoft.com/office/drawing/2014/main" val="1628256677"/>
                    </a:ext>
                  </a:extLst>
                </a:gridCol>
                <a:gridCol w="7270838">
                  <a:extLst>
                    <a:ext uri="{9D8B030D-6E8A-4147-A177-3AD203B41FA5}">
                      <a16:colId xmlns:a16="http://schemas.microsoft.com/office/drawing/2014/main" val="2381304332"/>
                    </a:ext>
                  </a:extLst>
                </a:gridCol>
                <a:gridCol w="955921">
                  <a:extLst>
                    <a:ext uri="{9D8B030D-6E8A-4147-A177-3AD203B41FA5}">
                      <a16:colId xmlns:a16="http://schemas.microsoft.com/office/drawing/2014/main" val="2786140262"/>
                    </a:ext>
                  </a:extLst>
                </a:gridCol>
                <a:gridCol w="5339145">
                  <a:extLst>
                    <a:ext uri="{9D8B030D-6E8A-4147-A177-3AD203B41FA5}">
                      <a16:colId xmlns:a16="http://schemas.microsoft.com/office/drawing/2014/main" val="1055462279"/>
                    </a:ext>
                  </a:extLst>
                </a:gridCol>
                <a:gridCol w="1050883">
                  <a:extLst>
                    <a:ext uri="{9D8B030D-6E8A-4147-A177-3AD203B41FA5}">
                      <a16:colId xmlns:a16="http://schemas.microsoft.com/office/drawing/2014/main" val="4219547383"/>
                    </a:ext>
                  </a:extLst>
                </a:gridCol>
                <a:gridCol w="613015">
                  <a:extLst>
                    <a:ext uri="{9D8B030D-6E8A-4147-A177-3AD203B41FA5}">
                      <a16:colId xmlns:a16="http://schemas.microsoft.com/office/drawing/2014/main" val="1859519723"/>
                    </a:ext>
                  </a:extLst>
                </a:gridCol>
              </a:tblGrid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프로젝트명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신도시의 성공적인 </a:t>
                      </a:r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병〮의원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개원을 위한 입지 분석 서비스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설명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지역</a:t>
                      </a: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,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진료과목 선택</a:t>
                      </a:r>
                      <a:r>
                        <a:rPr lang="ko-KR" altLang="en-US" sz="1800" b="1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후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결과에 따른 지역 표시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6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783617"/>
                  </a:ext>
                </a:extLst>
              </a:tr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화면 경로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메인 페이지 </a:t>
                      </a: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&gt;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매출분석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9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069060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370796"/>
              </p:ext>
            </p:extLst>
          </p:nvPr>
        </p:nvGraphicFramePr>
        <p:xfrm>
          <a:off x="14097000" y="2449196"/>
          <a:ext cx="3505200" cy="7266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65">
                  <a:extLst>
                    <a:ext uri="{9D8B030D-6E8A-4147-A177-3AD203B41FA5}">
                      <a16:colId xmlns:a16="http://schemas.microsoft.com/office/drawing/2014/main" val="3794940738"/>
                    </a:ext>
                  </a:extLst>
                </a:gridCol>
                <a:gridCol w="2875235">
                  <a:extLst>
                    <a:ext uri="{9D8B030D-6E8A-4147-A177-3AD203B41FA5}">
                      <a16:colId xmlns:a16="http://schemas.microsoft.com/office/drawing/2014/main" val="3389021245"/>
                    </a:ext>
                  </a:extLst>
                </a:gridCol>
              </a:tblGrid>
              <a:tr h="10380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4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822193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마커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5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마우스오버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시 선택 영역 유동인구 </a:t>
                      </a:r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 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소득수준</a:t>
                      </a:r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 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임대료 </a:t>
                      </a:r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 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평당 임대료 정보 출력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650903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폴리곤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영역 클릭 시 지도 확대</a:t>
                      </a:r>
                      <a:endParaRPr lang="en-US" altLang="ko-KR" sz="15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및 치과 위치 출력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469460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575368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03465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996228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654975"/>
                  </a:ext>
                </a:extLst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7772400" y="6210300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772400" y="7266666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34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09601" y="2452256"/>
            <a:ext cx="12953999" cy="72632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67508"/>
              </p:ext>
            </p:extLst>
          </p:nvPr>
        </p:nvGraphicFramePr>
        <p:xfrm>
          <a:off x="609601" y="496639"/>
          <a:ext cx="16992599" cy="144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797">
                  <a:extLst>
                    <a:ext uri="{9D8B030D-6E8A-4147-A177-3AD203B41FA5}">
                      <a16:colId xmlns:a16="http://schemas.microsoft.com/office/drawing/2014/main" val="1628256677"/>
                    </a:ext>
                  </a:extLst>
                </a:gridCol>
                <a:gridCol w="7270838">
                  <a:extLst>
                    <a:ext uri="{9D8B030D-6E8A-4147-A177-3AD203B41FA5}">
                      <a16:colId xmlns:a16="http://schemas.microsoft.com/office/drawing/2014/main" val="2381304332"/>
                    </a:ext>
                  </a:extLst>
                </a:gridCol>
                <a:gridCol w="955921">
                  <a:extLst>
                    <a:ext uri="{9D8B030D-6E8A-4147-A177-3AD203B41FA5}">
                      <a16:colId xmlns:a16="http://schemas.microsoft.com/office/drawing/2014/main" val="2786140262"/>
                    </a:ext>
                  </a:extLst>
                </a:gridCol>
                <a:gridCol w="5339145">
                  <a:extLst>
                    <a:ext uri="{9D8B030D-6E8A-4147-A177-3AD203B41FA5}">
                      <a16:colId xmlns:a16="http://schemas.microsoft.com/office/drawing/2014/main" val="1055462279"/>
                    </a:ext>
                  </a:extLst>
                </a:gridCol>
                <a:gridCol w="1050883">
                  <a:extLst>
                    <a:ext uri="{9D8B030D-6E8A-4147-A177-3AD203B41FA5}">
                      <a16:colId xmlns:a16="http://schemas.microsoft.com/office/drawing/2014/main" val="4219547383"/>
                    </a:ext>
                  </a:extLst>
                </a:gridCol>
                <a:gridCol w="613015">
                  <a:extLst>
                    <a:ext uri="{9D8B030D-6E8A-4147-A177-3AD203B41FA5}">
                      <a16:colId xmlns:a16="http://schemas.microsoft.com/office/drawing/2014/main" val="1859519723"/>
                    </a:ext>
                  </a:extLst>
                </a:gridCol>
              </a:tblGrid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프로젝트명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신도시의 성공적인 </a:t>
                      </a:r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병〮의원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개원을 위한 입지 분석 서비스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설명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폴리곤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영역 클릭 시 지도 확대 후 정보 출력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7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783617"/>
                  </a:ext>
                </a:extLst>
              </a:tr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화면 경로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메인 페이지 </a:t>
                      </a: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&gt;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매출분석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9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069060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169423"/>
              </p:ext>
            </p:extLst>
          </p:nvPr>
        </p:nvGraphicFramePr>
        <p:xfrm>
          <a:off x="14097000" y="2449196"/>
          <a:ext cx="3505200" cy="7266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65">
                  <a:extLst>
                    <a:ext uri="{9D8B030D-6E8A-4147-A177-3AD203B41FA5}">
                      <a16:colId xmlns:a16="http://schemas.microsoft.com/office/drawing/2014/main" val="3794940738"/>
                    </a:ext>
                  </a:extLst>
                </a:gridCol>
                <a:gridCol w="2875235">
                  <a:extLst>
                    <a:ext uri="{9D8B030D-6E8A-4147-A177-3AD203B41FA5}">
                      <a16:colId xmlns:a16="http://schemas.microsoft.com/office/drawing/2014/main" val="3389021245"/>
                    </a:ext>
                  </a:extLst>
                </a:gridCol>
              </a:tblGrid>
              <a:tr h="10380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4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822193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아이콘 클릭 시 치과 이름 출력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650903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469460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575368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03465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996228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654975"/>
                  </a:ext>
                </a:extLst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6705600" y="5372100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3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2247</TotalTime>
  <Words>722</Words>
  <Application>Microsoft Office PowerPoint</Application>
  <PresentationFormat>사용자 지정</PresentationFormat>
  <Paragraphs>239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Arial</vt:lpstr>
      <vt:lpstr>HY견고딕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Portfolıo</dc:title>
  <dc:creator>user</dc:creator>
  <cp:lastModifiedBy>user</cp:lastModifiedBy>
  <cp:revision>117</cp:revision>
  <dcterms:created xsi:type="dcterms:W3CDTF">2006-08-16T00:00:00Z</dcterms:created>
  <dcterms:modified xsi:type="dcterms:W3CDTF">2023-12-20T12:47:06Z</dcterms:modified>
  <dc:identifier>DAF1WtUpj1s</dc:identifier>
</cp:coreProperties>
</file>